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81" r:id="rId4"/>
    <p:sldId id="269" r:id="rId5"/>
    <p:sldId id="270" r:id="rId6"/>
    <p:sldId id="273" r:id="rId7"/>
    <p:sldId id="271" r:id="rId8"/>
    <p:sldId id="272" r:id="rId9"/>
    <p:sldId id="282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ervices.lib.uliege.be/compass-to-publish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eallslist.net/" TargetMode="External"/><Relationship Id="rId2" Type="http://schemas.openxmlformats.org/officeDocument/2006/relationships/hyperlink" Target="https://predaqualis.netlify.app/list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redatoryjournals.org/hom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redatoryjournals.org/predatory-journa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622687"/>
          </a:xfrm>
        </p:spPr>
        <p:txBody>
          <a:bodyPr>
            <a:normAutofit/>
          </a:bodyPr>
          <a:lstStyle/>
          <a:p>
            <a:pPr algn="ctr"/>
            <a:endParaRPr lang="pt-PT" dirty="0"/>
          </a:p>
          <a:p>
            <a:pPr algn="ctr"/>
            <a:r>
              <a:rPr lang="pt-PT" dirty="0"/>
              <a:t>Revistas científicas predatórias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59" y="0"/>
            <a:ext cx="2724150" cy="206692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268691" y="5548745"/>
            <a:ext cx="2618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Amélia Canhoto 2025</a:t>
            </a:r>
          </a:p>
        </p:txBody>
      </p:sp>
    </p:spTree>
    <p:extLst>
      <p:ext uri="{BB962C8B-B14F-4D97-AF65-F5344CB8AC3E}">
        <p14:creationId xmlns:p14="http://schemas.microsoft.com/office/powerpoint/2010/main" val="3507440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OBRIGADA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Alguma dúvida:</a:t>
            </a:r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/>
              <a:t>amelia.canhoto@ipportalegre.pt</a:t>
            </a:r>
          </a:p>
        </p:txBody>
      </p:sp>
    </p:spTree>
    <p:extLst>
      <p:ext uri="{BB962C8B-B14F-4D97-AF65-F5344CB8AC3E}">
        <p14:creationId xmlns:p14="http://schemas.microsoft.com/office/powerpoint/2010/main" val="16188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Revistas predatórias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/>
              <a:t>Revistas que exploram o modelo de publicação em Acesso Aberto Dourado, ou seja, aquele em que o autor paga uma taxa de publicação (APC) para a publicação ficar em acesso aberto. </a:t>
            </a:r>
          </a:p>
          <a:p>
            <a:pPr algn="just"/>
            <a:r>
              <a:rPr lang="pt-PT" dirty="0"/>
              <a:t>É preciso clarificar que as Revistas em Acesso Aberto não são sinónimo de Revistas Predatórias, porém as Revistas Predatórias estão em acesso aberto pois utilizam desta modalidade para enganar os autores.</a:t>
            </a:r>
          </a:p>
        </p:txBody>
      </p:sp>
    </p:spTree>
    <p:extLst>
      <p:ext uri="{BB962C8B-B14F-4D97-AF65-F5344CB8AC3E}">
        <p14:creationId xmlns:p14="http://schemas.microsoft.com/office/powerpoint/2010/main" val="2321487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Revistas predatórias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/>
              <a:t>As Revistas Predatórias não têm relevância científica pois:</a:t>
            </a:r>
          </a:p>
          <a:p>
            <a:pPr lvl="1" algn="just"/>
            <a:r>
              <a:rPr lang="pt-PT" dirty="0"/>
              <a:t>Não estão indexadas em bases de dados científicas credíveis, o que as torna “invisíveis”, isto é, não são consideradas em métricas como, por exemplo, o Fator de Impacto; </a:t>
            </a:r>
          </a:p>
          <a:p>
            <a:pPr lvl="1" algn="just"/>
            <a:r>
              <a:rPr lang="pt-PT" dirty="0"/>
              <a:t>São de qualidade bastante questionável, uma vez que o </a:t>
            </a:r>
            <a:r>
              <a:rPr lang="pt-PT" dirty="0" err="1"/>
              <a:t>peer-review</a:t>
            </a:r>
            <a:r>
              <a:rPr lang="pt-PT" dirty="0"/>
              <a:t> neste tipo de revista é praticamente inexistente; </a:t>
            </a:r>
          </a:p>
          <a:p>
            <a:pPr lvl="1" algn="just"/>
            <a:r>
              <a:rPr lang="pt-PT" dirty="0"/>
              <a:t>Há revistas predatórias que mostram nos seus websites informação falsa sobre métricas; </a:t>
            </a:r>
          </a:p>
          <a:p>
            <a:pPr lvl="1" algn="just"/>
            <a:r>
              <a:rPr lang="pt-PT" dirty="0"/>
              <a:t>São difíceis de detetar pois geralmente o nome, e até a interface dos websites, parecem bastante científicos ou lembram nomes de outras revistas legítimas e credíveis</a:t>
            </a:r>
          </a:p>
        </p:txBody>
      </p:sp>
    </p:spTree>
    <p:extLst>
      <p:ext uri="{BB962C8B-B14F-4D97-AF65-F5344CB8AC3E}">
        <p14:creationId xmlns:p14="http://schemas.microsoft.com/office/powerpoint/2010/main" val="1096862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dirty="0"/>
              <a:t>Principais características de uma revista predatória</a:t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Revistas que enviam constantemente mensagens para publicação via e-mail; </a:t>
            </a:r>
          </a:p>
          <a:p>
            <a:r>
              <a:rPr lang="pt-PT" dirty="0"/>
              <a:t>Propõe a publicação de um documento rapidamente ou convida para a apresentação num congresso ou evento cientifico;</a:t>
            </a:r>
          </a:p>
          <a:p>
            <a:r>
              <a:rPr lang="pt-PT" dirty="0"/>
              <a:t>Apresentam um número de ISSN falso ou inexistente;</a:t>
            </a:r>
          </a:p>
          <a:p>
            <a:r>
              <a:rPr lang="pt-PT" dirty="0"/>
              <a:t>Alta quantidade de artigos publicados;</a:t>
            </a:r>
          </a:p>
          <a:p>
            <a:r>
              <a:rPr lang="pt-PT" dirty="0"/>
              <a:t>Exigência de transferência de direitos autorais para a revista</a:t>
            </a:r>
          </a:p>
        </p:txBody>
      </p:sp>
    </p:spTree>
    <p:extLst>
      <p:ext uri="{BB962C8B-B14F-4D97-AF65-F5344CB8AC3E}">
        <p14:creationId xmlns:p14="http://schemas.microsoft.com/office/powerpoint/2010/main" val="2176826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525517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/>
              <a:t>Principais características de uma revista predatória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/>
              <a:t>A revista diz ter um processo de avaliação por pares ágil e que não é devidamente explicitado;</a:t>
            </a:r>
          </a:p>
          <a:p>
            <a:pPr algn="just"/>
            <a:r>
              <a:rPr lang="pt-PT" dirty="0"/>
              <a:t>A instituição editora da revista possui denominação igual ou similar ao título de uma revista credível;</a:t>
            </a:r>
          </a:p>
          <a:p>
            <a:pPr algn="just"/>
            <a:r>
              <a:rPr lang="pt-PT" dirty="0"/>
              <a:t>A revista indica ser editada por uma instituição que não existe;</a:t>
            </a:r>
          </a:p>
          <a:p>
            <a:pPr algn="just"/>
            <a:r>
              <a:rPr lang="pt-PT" dirty="0"/>
              <a:t>Revistas que se autodeclaram como sendo “de referência”, mas que começaram a publicar recentemente; </a:t>
            </a:r>
          </a:p>
          <a:p>
            <a:pPr algn="just"/>
            <a:r>
              <a:rPr lang="pt-PT" dirty="0"/>
              <a:t>Corpo editorial composto por profissionais que indicam possuírem graus académicos que efetivamente não possuem.</a:t>
            </a:r>
          </a:p>
        </p:txBody>
      </p:sp>
    </p:spTree>
    <p:extLst>
      <p:ext uri="{BB962C8B-B14F-4D97-AF65-F5344CB8AC3E}">
        <p14:creationId xmlns:p14="http://schemas.microsoft.com/office/powerpoint/2010/main" val="1169242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Think</a:t>
            </a:r>
            <a:r>
              <a:rPr lang="pt-PT" dirty="0"/>
              <a:t>. </a:t>
            </a:r>
            <a:r>
              <a:rPr lang="pt-PT" dirty="0" err="1"/>
              <a:t>Check</a:t>
            </a:r>
            <a:r>
              <a:rPr lang="pt-PT" dirty="0"/>
              <a:t>. </a:t>
            </a:r>
            <a:r>
              <a:rPr lang="pt-PT" dirty="0" err="1"/>
              <a:t>SubmiT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/>
              <a:t>Ajuda os investigadores a identificar periódicos e editoras confiáveis ​​para suas pesquisas científicas. </a:t>
            </a:r>
          </a:p>
          <a:p>
            <a:pPr algn="just"/>
            <a:r>
              <a:rPr lang="pt-PT" dirty="0"/>
              <a:t>Por meio de uma variedade de ferramentas e recursos práticos, esta iniciativa internacional e intersectorial visa alertar os investigadores, promover integridade e construir confiança em pesquisas e publicações científicas confiáveis. </a:t>
            </a:r>
          </a:p>
        </p:txBody>
      </p:sp>
    </p:spTree>
    <p:extLst>
      <p:ext uri="{BB962C8B-B14F-4D97-AF65-F5344CB8AC3E}">
        <p14:creationId xmlns:p14="http://schemas.microsoft.com/office/powerpoint/2010/main" val="1814754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DARK Side das revista predatórias: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A Universidade de </a:t>
            </a:r>
            <a:r>
              <a:rPr lang="pt-PT" dirty="0" err="1"/>
              <a:t>Liège</a:t>
            </a:r>
            <a:r>
              <a:rPr lang="pt-PT" dirty="0"/>
              <a:t> disponibilizou, no final de novembro, a versão Beta da ferramenta </a:t>
            </a:r>
            <a:r>
              <a:rPr lang="pt-PT" dirty="0">
                <a:hlinkClick r:id="rId2"/>
              </a:rPr>
              <a:t>"</a:t>
            </a:r>
            <a:r>
              <a:rPr lang="pt-PT" dirty="0" err="1">
                <a:hlinkClick r:id="rId2"/>
              </a:rPr>
              <a:t>Compass</a:t>
            </a:r>
            <a:r>
              <a:rPr lang="pt-PT" dirty="0">
                <a:hlinkClick r:id="rId2"/>
              </a:rPr>
              <a:t> to </a:t>
            </a:r>
            <a:r>
              <a:rPr lang="pt-PT" dirty="0" err="1">
                <a:hlinkClick r:id="rId2"/>
              </a:rPr>
              <a:t>Publish</a:t>
            </a:r>
            <a:r>
              <a:rPr lang="pt-PT" dirty="0">
                <a:hlinkClick r:id="rId2"/>
              </a:rPr>
              <a:t>", </a:t>
            </a:r>
            <a:endParaRPr lang="pt-PT" dirty="0"/>
          </a:p>
          <a:p>
            <a:r>
              <a:rPr lang="pt-PT" dirty="0"/>
              <a:t>Este serviço, através de diversos critérios, quantifica o grau de autenticidade de revistas científicas de acesso aberto que exigem ou escondem a exigência de taxas de processamento de artigos para autores (</a:t>
            </a:r>
            <a:r>
              <a:rPr lang="pt-PT" dirty="0" err="1"/>
              <a:t>APCs</a:t>
            </a:r>
            <a:r>
              <a:rPr lang="pt-PT" dirty="0"/>
              <a:t>, na sigla em inglês).</a:t>
            </a:r>
          </a:p>
        </p:txBody>
      </p:sp>
    </p:spTree>
    <p:extLst>
      <p:ext uri="{BB962C8B-B14F-4D97-AF65-F5344CB8AC3E}">
        <p14:creationId xmlns:p14="http://schemas.microsoft.com/office/powerpoint/2010/main" val="95326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Lista das revistas Predatórias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1800" b="1" dirty="0"/>
              <a:t>Lista interativa dos títulos potencialmente predatórios no QUALIS </a:t>
            </a:r>
          </a:p>
          <a:p>
            <a:pPr lvl="1"/>
            <a:r>
              <a:rPr lang="pt-PT" dirty="0">
                <a:hlinkClick r:id="rId2"/>
              </a:rPr>
              <a:t>https://predaqualis.netlify.app/lista/</a:t>
            </a:r>
            <a:endParaRPr lang="pt-PT" dirty="0"/>
          </a:p>
          <a:p>
            <a:pPr lvl="1"/>
            <a:endParaRPr lang="pt-PT" dirty="0"/>
          </a:p>
          <a:p>
            <a:pPr lvl="1"/>
            <a:r>
              <a:rPr lang="pt-PT" b="1" dirty="0"/>
              <a:t>Lista de </a:t>
            </a:r>
            <a:r>
              <a:rPr lang="pt-PT" b="1" dirty="0" err="1"/>
              <a:t>Beall</a:t>
            </a:r>
            <a:r>
              <a:rPr lang="pt-PT" b="1" dirty="0"/>
              <a:t> de potenciais periódicos e editores predadores</a:t>
            </a:r>
          </a:p>
          <a:p>
            <a:pPr lvl="2"/>
            <a:r>
              <a:rPr lang="pt-PT" sz="1800" dirty="0">
                <a:hlinkClick r:id="rId3"/>
              </a:rPr>
              <a:t>https://beallslist.net/</a:t>
            </a:r>
            <a:endParaRPr lang="pt-PT" sz="1800" dirty="0"/>
          </a:p>
          <a:p>
            <a:pPr lvl="2"/>
            <a:endParaRPr lang="pt-PT" sz="1800" dirty="0"/>
          </a:p>
          <a:p>
            <a:pPr lvl="2"/>
            <a:r>
              <a:rPr lang="pt-PT" sz="2000" b="1" dirty="0" err="1"/>
              <a:t>Predatory</a:t>
            </a:r>
            <a:r>
              <a:rPr lang="pt-PT" sz="2000" b="1" dirty="0"/>
              <a:t> </a:t>
            </a:r>
            <a:r>
              <a:rPr lang="pt-PT" sz="2000" b="1" dirty="0" err="1"/>
              <a:t>Journals</a:t>
            </a:r>
            <a:endParaRPr lang="pt-PT" sz="2000" b="1" dirty="0"/>
          </a:p>
          <a:p>
            <a:pPr lvl="3"/>
            <a:r>
              <a:rPr lang="pt-PT" sz="1800" b="1" dirty="0" err="1">
                <a:hlinkClick r:id="rId4"/>
              </a:rPr>
              <a:t>Predatory</a:t>
            </a:r>
            <a:r>
              <a:rPr lang="pt-PT" sz="1800" b="1" dirty="0">
                <a:hlinkClick r:id="rId4"/>
              </a:rPr>
              <a:t> </a:t>
            </a:r>
            <a:r>
              <a:rPr lang="pt-PT" sz="1800" b="1" dirty="0" err="1">
                <a:hlinkClick r:id="rId4"/>
              </a:rPr>
              <a:t>publishing</a:t>
            </a:r>
            <a:endParaRPr lang="pt-PT" sz="1800" b="1" dirty="0"/>
          </a:p>
        </p:txBody>
      </p:sp>
    </p:spTree>
    <p:extLst>
      <p:ext uri="{BB962C8B-B14F-4D97-AF65-F5344CB8AC3E}">
        <p14:creationId xmlns:p14="http://schemas.microsoft.com/office/powerpoint/2010/main" val="236164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Exemplo: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Predatory Journals: </a:t>
            </a:r>
            <a:endParaRPr lang="en-US" dirty="0"/>
          </a:p>
          <a:p>
            <a:endParaRPr lang="en-US" dirty="0"/>
          </a:p>
          <a:p>
            <a:r>
              <a:rPr lang="en-US" dirty="0"/>
              <a:t>Academy of Contemporary Research Journal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6292786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151</TotalTime>
  <Words>510</Words>
  <Application>Microsoft Office PowerPoint</Application>
  <PresentationFormat>Ecrã Panorâmico</PresentationFormat>
  <Paragraphs>48</Paragraphs>
  <Slides>10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Apresentação do PowerPoint</vt:lpstr>
      <vt:lpstr>Revistas predatórias</vt:lpstr>
      <vt:lpstr>Revistas predatórias</vt:lpstr>
      <vt:lpstr>Principais características de uma revista predatória </vt:lpstr>
      <vt:lpstr>Principais características de uma revista predatória</vt:lpstr>
      <vt:lpstr>Think. Check. SubmiT</vt:lpstr>
      <vt:lpstr>DARK Side das revista predatórias:</vt:lpstr>
      <vt:lpstr>Lista das revistas Predatórias</vt:lpstr>
      <vt:lpstr>Exemplo:</vt:lpstr>
      <vt:lpstr>OBRIGADA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Internacional de Acesso Aberto  2024</dc:title>
  <dc:creator>Amélia Canhoto</dc:creator>
  <cp:lastModifiedBy>Paulo Ferreira</cp:lastModifiedBy>
  <cp:revision>18</cp:revision>
  <dcterms:created xsi:type="dcterms:W3CDTF">2024-10-22T16:04:37Z</dcterms:created>
  <dcterms:modified xsi:type="dcterms:W3CDTF">2025-03-18T15:36:39Z</dcterms:modified>
</cp:coreProperties>
</file>